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3"/>
  </p:notesMasterIdLst>
  <p:sldIdLst>
    <p:sldId id="267" r:id="rId2"/>
    <p:sldId id="268" r:id="rId3"/>
    <p:sldId id="258" r:id="rId4"/>
    <p:sldId id="266" r:id="rId5"/>
    <p:sldId id="259" r:id="rId6"/>
    <p:sldId id="261" r:id="rId7"/>
    <p:sldId id="262" r:id="rId8"/>
    <p:sldId id="263" r:id="rId9"/>
    <p:sldId id="264" r:id="rId10"/>
    <p:sldId id="265" r:id="rId11"/>
    <p:sldId id="26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6BD80-2B2A-40DE-B0E3-9763E6FBB6D2}" type="datetimeFigureOut">
              <a:rPr lang="cs-CZ" smtClean="0"/>
              <a:pPr/>
              <a:t>16.6.2012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6436D-7E95-411F-8D91-79D7D74D72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5918B50-6136-4BE8-B607-26A15EF785DC}" type="datetimeFigureOut">
              <a:rPr lang="cs-CZ" smtClean="0"/>
              <a:pPr/>
              <a:t>16.6.2012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3B2E1D81-CB94-48F6-A11D-64E1C817A7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50-6136-4BE8-B607-26A15EF785DC}" type="datetimeFigureOut">
              <a:rPr lang="cs-CZ" smtClean="0"/>
              <a:pPr/>
              <a:t>16.6.2012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D81-CB94-48F6-A11D-64E1C817A7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50-6136-4BE8-B607-26A15EF785DC}" type="datetimeFigureOut">
              <a:rPr lang="cs-CZ" smtClean="0"/>
              <a:pPr/>
              <a:t>16.6.2012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D81-CB94-48F6-A11D-64E1C817A7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50-6136-4BE8-B607-26A15EF785DC}" type="datetimeFigureOut">
              <a:rPr lang="cs-CZ" smtClean="0"/>
              <a:pPr/>
              <a:t>16.6.2012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D81-CB94-48F6-A11D-64E1C817A7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95918B50-6136-4BE8-B607-26A15EF785DC}" type="datetimeFigureOut">
              <a:rPr lang="cs-CZ" smtClean="0"/>
              <a:pPr/>
              <a:t>16.6.2012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3B2E1D81-CB94-48F6-A11D-64E1C817A7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50-6136-4BE8-B607-26A15EF785DC}" type="datetimeFigureOut">
              <a:rPr lang="cs-CZ" smtClean="0"/>
              <a:pPr/>
              <a:t>16.6.2012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D81-CB94-48F6-A11D-64E1C817A7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50-6136-4BE8-B607-26A15EF785DC}" type="datetimeFigureOut">
              <a:rPr lang="cs-CZ" smtClean="0"/>
              <a:pPr/>
              <a:t>16.6.2012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3B2E1D81-CB94-48F6-A11D-64E1C817A7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50-6136-4BE8-B607-26A15EF785DC}" type="datetimeFigureOut">
              <a:rPr lang="cs-CZ" smtClean="0"/>
              <a:pPr/>
              <a:t>16.6.2012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D81-CB94-48F6-A11D-64E1C817A7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50-6136-4BE8-B607-26A15EF785DC}" type="datetimeFigureOut">
              <a:rPr lang="cs-CZ" smtClean="0"/>
              <a:pPr/>
              <a:t>16.6.2012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D81-CB94-48F6-A11D-64E1C817A7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50-6136-4BE8-B607-26A15EF785DC}" type="datetimeFigureOut">
              <a:rPr lang="cs-CZ" smtClean="0"/>
              <a:pPr/>
              <a:t>16.6.2012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3B2E1D81-CB94-48F6-A11D-64E1C817A7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50-6136-4BE8-B607-26A15EF785DC}" type="datetimeFigureOut">
              <a:rPr lang="cs-CZ" smtClean="0"/>
              <a:pPr/>
              <a:t>16.6.2012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1D81-CB94-48F6-A11D-64E1C817A7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95918B50-6136-4BE8-B607-26A15EF785DC}" type="datetimeFigureOut">
              <a:rPr lang="cs-CZ" smtClean="0"/>
              <a:pPr/>
              <a:t>16.6.2012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3B2E1D81-CB94-48F6-A11D-64E1C817A7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" TargetMode="External"/><Relationship Id="rId3" Type="http://schemas.openxmlformats.org/officeDocument/2006/relationships/hyperlink" Target="http://www.atel.cz/PICTURE/300_240/200293.jpg" TargetMode="External"/><Relationship Id="rId7" Type="http://schemas.openxmlformats.org/officeDocument/2006/relationships/hyperlink" Target="http://www.mondotechblog.com/wp-content/uploads/2009/04/vodafone-logo.jpg" TargetMode="External"/><Relationship Id="rId2" Type="http://schemas.openxmlformats.org/officeDocument/2006/relationships/hyperlink" Target="http://www.htm.cz/img/kx-tg9120fxs_detai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nemag.com/blog/wp-content/uploads/2008/09/t-mobile400x320.gif" TargetMode="External"/><Relationship Id="rId5" Type="http://schemas.openxmlformats.org/officeDocument/2006/relationships/hyperlink" Target="http://www.a1plasma.com/images/hp-fax-1010.jpg" TargetMode="External"/><Relationship Id="rId4" Type="http://schemas.openxmlformats.org/officeDocument/2006/relationships/hyperlink" Target="http://minimag.cz/dupe/images/zaluzie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60350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72426"/>
              </p:ext>
            </p:extLst>
          </p:nvPr>
        </p:nvGraphicFramePr>
        <p:xfrm>
          <a:off x="395536" y="1628796"/>
          <a:ext cx="8280920" cy="5173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0839"/>
                <a:gridCol w="5380081"/>
              </a:tblGrid>
              <a:tr h="599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Číslo v digitálním archivu školy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smtClean="0">
                          <a:effectLst/>
                        </a:rPr>
                        <a:t>VY_32_INOVACE_SKV_16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Sada DUM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Slohová a komunikační výchova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8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Předmět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Český jazyk</a:t>
                      </a:r>
                      <a:endParaRPr lang="cs-CZ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8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Název materiálu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cs-CZ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Telefonování (záznamník, hlasová schránka, SMS, e-mail)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514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Anotace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Digitální učební materiál zvyšuje aktivitu žáka prostřednictvím písně, fotografií a žákovi známých pojmů. Žák se v průběhu prezentace učí formulovat stručné sdělení, rozlišovat,</a:t>
                      </a:r>
                      <a:r>
                        <a:rPr lang="cs-CZ" sz="11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co je v textu podstatné.</a:t>
                      </a:r>
                      <a:endParaRPr lang="cs-CZ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8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Autor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Mgr. Iva Jakubcová</a:t>
                      </a:r>
                      <a:endParaRPr lang="cs-CZ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8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Jazyk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Český jazyk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8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Datum vytvoření 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17.8.2011</a:t>
                      </a:r>
                      <a:endParaRPr lang="cs-CZ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514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Očekávaný výstup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Žák dokáže vysvětlit, k čemu slouží telefonní záznamník,</a:t>
                      </a:r>
                      <a:r>
                        <a:rPr lang="cs-CZ" sz="11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cs-CZ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 je to SMS,</a:t>
                      </a:r>
                      <a:r>
                        <a:rPr lang="cs-CZ" sz="11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e-mail, fax. Je schopen namluvit krátkou zprávu na záznamník, sestavit stručnou a výstižnou SMS.</a:t>
                      </a:r>
                      <a:endParaRPr lang="cs-CZ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8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Stupeň a typ vzdělávání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itchFamily="34" charset="0"/>
                          <a:cs typeface="Calibri" pitchFamily="34" charset="0"/>
                        </a:rPr>
                        <a:t>Základní vzdělání – lehké mentální postižení</a:t>
                      </a:r>
                      <a:endParaRPr lang="cs-CZ" sz="11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343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Klíčová slova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Telefonní hovor, stanice, telefonní záznamník, vzkaz, SMS,</a:t>
                      </a:r>
                      <a:r>
                        <a:rPr lang="cs-CZ" sz="11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f</a:t>
                      </a:r>
                      <a:r>
                        <a:rPr lang="cs-CZ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ax, elektronická pošta (e-mail).</a:t>
                      </a:r>
                      <a:endParaRPr lang="cs-CZ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599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Druh učebního materiálu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Prezentace.</a:t>
                      </a:r>
                      <a:endParaRPr lang="cs-CZ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8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Cílová skupina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Žák na 2. stupni speciální školy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8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Číslo projektu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CZ.1.07/1.4.00/21.1102</a:t>
                      </a:r>
                      <a:endParaRPr lang="cs-CZ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7825" y="2513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0" dirty="0" smtClean="0"/>
              <a:t>Znáš operátory, provozovatele sítě mobilních telefonů v ČR? Liší  se něčím jeden od druhého?</a:t>
            </a:r>
            <a:endParaRPr lang="cs-CZ" sz="2800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33" y="1517079"/>
            <a:ext cx="1868216" cy="186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7078"/>
            <a:ext cx="1962894" cy="196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51187"/>
            <a:ext cx="3648532" cy="93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722322" y="1459632"/>
            <a:ext cx="223224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Co je to paušál?</a:t>
            </a: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4049" y="4968463"/>
            <a:ext cx="284404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Víš, co je to e-mail?</a:t>
            </a: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54414" y="5464322"/>
            <a:ext cx="4900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Elektronická pošta</a:t>
            </a:r>
            <a:r>
              <a:rPr lang="cs-CZ" dirty="0" smtClean="0"/>
              <a:t>, zkráceně </a:t>
            </a:r>
            <a:r>
              <a:rPr lang="cs-CZ" b="1" dirty="0" smtClean="0"/>
              <a:t>e-mail</a:t>
            </a:r>
          </a:p>
          <a:p>
            <a:r>
              <a:rPr lang="cs-CZ" dirty="0" smtClean="0"/>
              <a:t> je způsob odesílání, doručování a přijímání zpráv elektronicky. 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783170" y="5436517"/>
            <a:ext cx="508850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1" y="4999561"/>
            <a:ext cx="1525648" cy="152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44120" y="3645024"/>
            <a:ext cx="7318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Telefonní síť slouží také k faxování. K telefonu je připojen fax – zařízení, které přenáší  vytištěný nebo psaný text či obrázek na velkou vzdálenost, kde ho vytiskne druhý fax.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205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>
                <a:hlinkClick r:id="rId2"/>
              </a:rPr>
              <a:t>http://www.</a:t>
            </a:r>
            <a:r>
              <a:rPr lang="cs-CZ" sz="1400" dirty="0" err="1" smtClean="0">
                <a:hlinkClick r:id="rId2"/>
              </a:rPr>
              <a:t>htm.cz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img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kx</a:t>
            </a:r>
            <a:r>
              <a:rPr lang="cs-CZ" sz="1400" dirty="0" smtClean="0">
                <a:hlinkClick r:id="rId2"/>
              </a:rPr>
              <a:t>-tg9120fxs_detail.</a:t>
            </a:r>
            <a:r>
              <a:rPr lang="cs-CZ" sz="1400" dirty="0" err="1" smtClean="0">
                <a:hlinkClick r:id="rId2"/>
              </a:rPr>
              <a:t>jpg</a:t>
            </a:r>
            <a:endParaRPr lang="cs-CZ" sz="1400" dirty="0" smtClean="0"/>
          </a:p>
          <a:p>
            <a:r>
              <a:rPr lang="cs-CZ" sz="1400" dirty="0" smtClean="0">
                <a:hlinkClick r:id="rId3"/>
              </a:rPr>
              <a:t>http://www.</a:t>
            </a:r>
            <a:r>
              <a:rPr lang="cs-CZ" sz="1400" dirty="0" err="1" smtClean="0">
                <a:hlinkClick r:id="rId3"/>
              </a:rPr>
              <a:t>atel.cz</a:t>
            </a:r>
            <a:r>
              <a:rPr lang="cs-CZ" sz="1400" dirty="0" smtClean="0">
                <a:hlinkClick r:id="rId3"/>
              </a:rPr>
              <a:t>/PICTURE/300_240/200293.jpg</a:t>
            </a:r>
            <a:endParaRPr lang="cs-CZ" sz="1400" dirty="0" smtClean="0"/>
          </a:p>
          <a:p>
            <a:r>
              <a:rPr lang="cs-CZ" sz="1400" dirty="0" smtClean="0">
                <a:hlinkClick r:id="rId4"/>
              </a:rPr>
              <a:t>http://minimag.cz/dupe/images/zaluzie.jpg</a:t>
            </a:r>
            <a:endParaRPr lang="cs-CZ" sz="1400" dirty="0" smtClean="0"/>
          </a:p>
          <a:p>
            <a:r>
              <a:rPr lang="cs-CZ" sz="1400" dirty="0" smtClean="0">
                <a:hlinkClick r:id="rId5"/>
              </a:rPr>
              <a:t>http://www.a1plasma.com/</a:t>
            </a:r>
            <a:r>
              <a:rPr lang="cs-CZ" sz="1400" dirty="0" err="1" smtClean="0">
                <a:hlinkClick r:id="rId5"/>
              </a:rPr>
              <a:t>images</a:t>
            </a:r>
            <a:r>
              <a:rPr lang="cs-CZ" sz="1400" dirty="0" smtClean="0">
                <a:hlinkClick r:id="rId5"/>
              </a:rPr>
              <a:t>/</a:t>
            </a:r>
            <a:r>
              <a:rPr lang="cs-CZ" sz="1400" dirty="0" err="1" smtClean="0">
                <a:hlinkClick r:id="rId5"/>
              </a:rPr>
              <a:t>hp</a:t>
            </a:r>
            <a:r>
              <a:rPr lang="cs-CZ" sz="1400" dirty="0" smtClean="0">
                <a:hlinkClick r:id="rId5"/>
              </a:rPr>
              <a:t>-fax-1010.jpg</a:t>
            </a:r>
            <a:endParaRPr lang="cs-CZ" sz="1400" dirty="0" smtClean="0"/>
          </a:p>
          <a:p>
            <a:r>
              <a:rPr lang="cs-CZ" sz="1400" dirty="0" smtClean="0">
                <a:hlinkClick r:id="rId6"/>
              </a:rPr>
              <a:t>http://www.</a:t>
            </a:r>
            <a:r>
              <a:rPr lang="cs-CZ" sz="1400" dirty="0" err="1" smtClean="0">
                <a:hlinkClick r:id="rId6"/>
              </a:rPr>
              <a:t>phonemag.com</a:t>
            </a:r>
            <a:r>
              <a:rPr lang="cs-CZ" sz="1400" dirty="0" smtClean="0">
                <a:hlinkClick r:id="rId6"/>
              </a:rPr>
              <a:t>/blog/</a:t>
            </a:r>
            <a:r>
              <a:rPr lang="cs-CZ" sz="1400" dirty="0" err="1" smtClean="0">
                <a:hlinkClick r:id="rId6"/>
              </a:rPr>
              <a:t>wp</a:t>
            </a:r>
            <a:r>
              <a:rPr lang="cs-CZ" sz="1400" dirty="0" smtClean="0">
                <a:hlinkClick r:id="rId6"/>
              </a:rPr>
              <a:t>-</a:t>
            </a:r>
            <a:r>
              <a:rPr lang="cs-CZ" sz="1400" dirty="0" err="1" smtClean="0">
                <a:hlinkClick r:id="rId6"/>
              </a:rPr>
              <a:t>content</a:t>
            </a:r>
            <a:r>
              <a:rPr lang="cs-CZ" sz="1400" dirty="0" smtClean="0">
                <a:hlinkClick r:id="rId6"/>
              </a:rPr>
              <a:t>/</a:t>
            </a:r>
            <a:r>
              <a:rPr lang="cs-CZ" sz="1400" dirty="0" err="1" smtClean="0">
                <a:hlinkClick r:id="rId6"/>
              </a:rPr>
              <a:t>uploads</a:t>
            </a:r>
            <a:r>
              <a:rPr lang="cs-CZ" sz="1400" dirty="0" smtClean="0">
                <a:hlinkClick r:id="rId6"/>
              </a:rPr>
              <a:t>/2008/09/t-mobile400x320.gif</a:t>
            </a:r>
            <a:endParaRPr lang="cs-CZ" sz="1400" dirty="0" smtClean="0"/>
          </a:p>
          <a:p>
            <a:r>
              <a:rPr lang="cs-CZ" sz="1400" dirty="0" smtClean="0">
                <a:hlinkClick r:id="rId7"/>
              </a:rPr>
              <a:t>http://www.</a:t>
            </a:r>
            <a:r>
              <a:rPr lang="cs-CZ" sz="1400" dirty="0" err="1" smtClean="0">
                <a:hlinkClick r:id="rId7"/>
              </a:rPr>
              <a:t>mondotechblog.com</a:t>
            </a:r>
            <a:r>
              <a:rPr lang="cs-CZ" sz="1400" dirty="0" smtClean="0">
                <a:hlinkClick r:id="rId7"/>
              </a:rPr>
              <a:t>/</a:t>
            </a:r>
            <a:r>
              <a:rPr lang="cs-CZ" sz="1400" dirty="0" err="1" smtClean="0">
                <a:hlinkClick r:id="rId7"/>
              </a:rPr>
              <a:t>wp</a:t>
            </a:r>
            <a:r>
              <a:rPr lang="cs-CZ" sz="1400" dirty="0" smtClean="0">
                <a:hlinkClick r:id="rId7"/>
              </a:rPr>
              <a:t>-</a:t>
            </a:r>
            <a:r>
              <a:rPr lang="cs-CZ" sz="1400" dirty="0" err="1" smtClean="0">
                <a:hlinkClick r:id="rId7"/>
              </a:rPr>
              <a:t>content</a:t>
            </a:r>
            <a:r>
              <a:rPr lang="cs-CZ" sz="1400" dirty="0" smtClean="0">
                <a:hlinkClick r:id="rId7"/>
              </a:rPr>
              <a:t>/</a:t>
            </a:r>
            <a:r>
              <a:rPr lang="cs-CZ" sz="1400" dirty="0" err="1" smtClean="0">
                <a:hlinkClick r:id="rId7"/>
              </a:rPr>
              <a:t>uploads</a:t>
            </a:r>
            <a:r>
              <a:rPr lang="cs-CZ" sz="1400" dirty="0" smtClean="0">
                <a:hlinkClick r:id="rId7"/>
              </a:rPr>
              <a:t>/2009/04/</a:t>
            </a:r>
            <a:r>
              <a:rPr lang="cs-CZ" sz="1400" dirty="0" err="1" smtClean="0">
                <a:hlinkClick r:id="rId7"/>
              </a:rPr>
              <a:t>vodafone</a:t>
            </a:r>
            <a:r>
              <a:rPr lang="cs-CZ" sz="1400" dirty="0" smtClean="0">
                <a:hlinkClick r:id="rId7"/>
              </a:rPr>
              <a:t>-logo.</a:t>
            </a:r>
            <a:r>
              <a:rPr lang="cs-CZ" sz="1400" dirty="0" err="1" smtClean="0">
                <a:hlinkClick r:id="rId7"/>
              </a:rPr>
              <a:t>jpg</a:t>
            </a:r>
            <a:endParaRPr lang="cs-CZ" sz="1400" dirty="0" smtClean="0"/>
          </a:p>
          <a:p>
            <a:r>
              <a:rPr lang="cs-CZ" sz="1400" dirty="0" smtClean="0"/>
              <a:t>http://www.</a:t>
            </a:r>
            <a:r>
              <a:rPr lang="cs-CZ" sz="1400" dirty="0" err="1" smtClean="0"/>
              <a:t>leblogauto.com</a:t>
            </a:r>
            <a:r>
              <a:rPr lang="cs-CZ" sz="1400" dirty="0" smtClean="0"/>
              <a:t>/</a:t>
            </a:r>
            <a:r>
              <a:rPr lang="cs-CZ" sz="1400" dirty="0" err="1" smtClean="0"/>
              <a:t>images</a:t>
            </a:r>
            <a:r>
              <a:rPr lang="cs-CZ" sz="1400" dirty="0" smtClean="0"/>
              <a:t>/o2_logo.</a:t>
            </a:r>
            <a:r>
              <a:rPr lang="cs-CZ" sz="1400" dirty="0" err="1" smtClean="0"/>
              <a:t>jpg</a:t>
            </a:r>
            <a:endParaRPr lang="cs-CZ" sz="1400" dirty="0" smtClean="0"/>
          </a:p>
          <a:p>
            <a:r>
              <a:rPr lang="cs-CZ" sz="1400" dirty="0">
                <a:hlinkClick r:id="rId8"/>
              </a:rPr>
              <a:t>http://cs.wikipedia.org</a:t>
            </a:r>
            <a:r>
              <a:rPr lang="cs-CZ" sz="1400" dirty="0" smtClean="0">
                <a:hlinkClick r:id="rId8"/>
              </a:rPr>
              <a:t>/</a:t>
            </a:r>
            <a:endParaRPr lang="cs-CZ" sz="1400" dirty="0" smtClean="0"/>
          </a:p>
          <a:p>
            <a:r>
              <a:rPr lang="cs-CZ" sz="1400" dirty="0" smtClean="0"/>
              <a:t>O. </a:t>
            </a:r>
            <a:r>
              <a:rPr lang="cs-CZ" sz="1400" dirty="0" err="1" smtClean="0"/>
              <a:t>Hausenblas</a:t>
            </a:r>
            <a:r>
              <a:rPr lang="cs-CZ" sz="1400" dirty="0" smtClean="0"/>
              <a:t>  - </a:t>
            </a:r>
            <a:r>
              <a:rPr lang="cs-CZ" sz="1400" dirty="0" err="1" smtClean="0"/>
              <a:t>Česština</a:t>
            </a:r>
            <a:r>
              <a:rPr lang="cs-CZ" sz="1400" dirty="0" smtClean="0"/>
              <a:t> pro učně (Fortuna 1993)</a:t>
            </a:r>
          </a:p>
          <a:p>
            <a:r>
              <a:rPr lang="cs-CZ" sz="1400" dirty="0" smtClean="0"/>
              <a:t>Z. Krausová – Český jazyk pro 6. ročník ZŠ (Fraus 2003)</a:t>
            </a:r>
          </a:p>
          <a:p>
            <a:r>
              <a:rPr lang="cs-CZ" sz="1400" dirty="0" smtClean="0"/>
              <a:t>J. Žáček – Žáčkova encyklopedie pro žáčky (Albatros 2002)</a:t>
            </a:r>
          </a:p>
          <a:p>
            <a:r>
              <a:rPr lang="cs-CZ" sz="1400" dirty="0" err="1" smtClean="0"/>
              <a:t>Z.Svěrák</a:t>
            </a:r>
            <a:r>
              <a:rPr lang="cs-CZ" sz="1400" dirty="0" smtClean="0"/>
              <a:t>, J. Uhlíř – Nemít prachy, nevadí (CD)</a:t>
            </a:r>
          </a:p>
          <a:p>
            <a:r>
              <a:rPr lang="cs-CZ" sz="1400" smtClean="0"/>
              <a:t>Vlastní tvorba</a:t>
            </a:r>
            <a:endParaRPr lang="cs-CZ" sz="1400" dirty="0" smtClean="0"/>
          </a:p>
          <a:p>
            <a:pPr marL="18288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766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620688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b="1" dirty="0"/>
              <a:t>TELEFONOVÁNÍ</a:t>
            </a:r>
          </a:p>
          <a:p>
            <a:pPr algn="ctr"/>
            <a:r>
              <a:rPr lang="cs-CZ" sz="5400" b="1" dirty="0"/>
              <a:t>(záznamník, hlasová schránka, SMS, e-mail)</a:t>
            </a:r>
          </a:p>
          <a:p>
            <a:pPr algn="ctr"/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4013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smtClean="0"/>
              <a:t>Vymysli nadpis pro básničku:</a:t>
            </a:r>
            <a:endParaRPr lang="cs-CZ" sz="32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cs-CZ" sz="3200" dirty="0" smtClean="0"/>
              <a:t>Haló, haló, kdo to zvoní?</a:t>
            </a:r>
          </a:p>
          <a:p>
            <a:pPr marL="182880" indent="0">
              <a:buNone/>
            </a:pPr>
            <a:r>
              <a:rPr lang="cs-CZ" sz="3200" dirty="0"/>
              <a:t>j</a:t>
            </a:r>
            <a:r>
              <a:rPr lang="cs-CZ" sz="3200" dirty="0" smtClean="0"/>
              <a:t>sou to skřítci telefonní,</a:t>
            </a:r>
          </a:p>
          <a:p>
            <a:pPr marL="182880" indent="0">
              <a:buNone/>
            </a:pPr>
            <a:r>
              <a:rPr lang="cs-CZ" sz="3200" dirty="0"/>
              <a:t>t</a:t>
            </a:r>
            <a:r>
              <a:rPr lang="cs-CZ" sz="3200" dirty="0" smtClean="0"/>
              <a:t>i, co bydlí ve sluchátku.</a:t>
            </a:r>
          </a:p>
          <a:p>
            <a:pPr marL="182880" indent="0">
              <a:buNone/>
            </a:pPr>
            <a:r>
              <a:rPr lang="cs-CZ" sz="3200" dirty="0" smtClean="0"/>
              <a:t>Nesou slova tam a zpátky,</a:t>
            </a:r>
          </a:p>
          <a:p>
            <a:pPr marL="182880" indent="0">
              <a:buNone/>
            </a:pPr>
            <a:r>
              <a:rPr lang="cs-CZ" sz="3200" dirty="0"/>
              <a:t>a</a:t>
            </a:r>
            <a:r>
              <a:rPr lang="cs-CZ" sz="3200" dirty="0" smtClean="0"/>
              <a:t>ť se žhaví všechny drátky,</a:t>
            </a:r>
          </a:p>
          <a:p>
            <a:pPr marL="182880" indent="0">
              <a:buNone/>
            </a:pPr>
            <a:r>
              <a:rPr lang="cs-CZ" sz="3200" dirty="0"/>
              <a:t>a</a:t>
            </a:r>
            <a:r>
              <a:rPr lang="cs-CZ" sz="3200" dirty="0" smtClean="0"/>
              <a:t>ť je hovor v pořádku.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1035021" y="5157192"/>
            <a:ext cx="5400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Na co si musíš dát pozor, aby byl hovor v pořádku? </a:t>
            </a:r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3391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4279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2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801539"/>
            <a:ext cx="4674998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Pozorně poslouchej písničku:</a:t>
            </a:r>
            <a:endParaRPr lang="cs-CZ" sz="2400" dirty="0"/>
          </a:p>
        </p:txBody>
      </p:sp>
      <p:pic>
        <p:nvPicPr>
          <p:cNvPr id="3" name="09 Stopa 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995915" y="1412776"/>
            <a:ext cx="609600" cy="6096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99592" y="3007570"/>
            <a:ext cx="691567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/>
              <a:t>Co to znamená „jsi </a:t>
            </a:r>
            <a:r>
              <a:rPr lang="cs-CZ" sz="2400" b="1" dirty="0" smtClean="0"/>
              <a:t>nedostupná stanice</a:t>
            </a:r>
            <a:r>
              <a:rPr lang="cs-CZ" sz="2400" dirty="0" smtClean="0"/>
              <a:t>“?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3789039"/>
            <a:ext cx="548034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/>
              <a:t>Kdy může být člověk „</a:t>
            </a:r>
            <a:r>
              <a:rPr lang="cs-CZ" sz="2400" b="1" dirty="0" smtClean="0"/>
              <a:t>mimo síť</a:t>
            </a:r>
            <a:r>
              <a:rPr lang="cs-CZ" sz="2400" dirty="0" smtClean="0"/>
              <a:t>“?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23561" y="4581127"/>
            <a:ext cx="561724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/>
              <a:t>Jaký jsi slyšel v písničce cizí jazyk?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99592" y="5268473"/>
            <a:ext cx="61879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 smtClean="0"/>
              <a:t>Doplň :  </a:t>
            </a:r>
            <a:r>
              <a:rPr lang="cs-CZ" sz="2400" dirty="0" err="1" smtClean="0"/>
              <a:t>dob__l</a:t>
            </a:r>
            <a:r>
              <a:rPr lang="cs-CZ" sz="2400" dirty="0" smtClean="0"/>
              <a:t>  </a:t>
            </a:r>
            <a:r>
              <a:rPr lang="cs-CZ" sz="2400" dirty="0" err="1" smtClean="0"/>
              <a:t>mob__l</a:t>
            </a:r>
            <a:r>
              <a:rPr lang="cs-CZ" sz="2400" dirty="0" smtClean="0"/>
              <a:t>           dobil mobil</a:t>
            </a:r>
            <a:endParaRPr lang="cs-CZ" sz="1200" dirty="0"/>
          </a:p>
        </p:txBody>
      </p:sp>
      <p:sp>
        <p:nvSpPr>
          <p:cNvPr id="8" name="Zaoblený obdélník 7"/>
          <p:cNvSpPr/>
          <p:nvPr/>
        </p:nvSpPr>
        <p:spPr>
          <a:xfrm>
            <a:off x="5220072" y="5264347"/>
            <a:ext cx="18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5739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971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08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smtClean="0"/>
              <a:t>Víš, jak vypadá a k čemu slouží </a:t>
            </a:r>
            <a:r>
              <a:rPr lang="cs-CZ" sz="3200" dirty="0" smtClean="0"/>
              <a:t>telefonní záznamník</a:t>
            </a:r>
            <a:r>
              <a:rPr lang="cs-CZ" sz="3200" b="0" dirty="0" smtClean="0"/>
              <a:t>?</a:t>
            </a:r>
            <a:endParaRPr lang="cs-CZ" sz="32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2265784" cy="178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3568" y="1628800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Telefonní záznamník nebo hlasová schránka u mobilního telefonu slouží k zaznamenání vzkazu, zprávy.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671127" y="1441522"/>
            <a:ext cx="4968552" cy="19442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067944" y="4581128"/>
            <a:ext cx="4248472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Přemýšlej, jaké jsou výhody a nevýhody záznamníku?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09" y="3145904"/>
            <a:ext cx="10572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12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0" dirty="0" smtClean="0"/>
              <a:t>Text vzkazu musí obsahovat:</a:t>
            </a:r>
            <a:endParaRPr lang="cs-CZ" sz="36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Pozdrav.</a:t>
            </a:r>
          </a:p>
          <a:p>
            <a:r>
              <a:rPr lang="cs-CZ" dirty="0" smtClean="0"/>
              <a:t>2. </a:t>
            </a:r>
            <a:r>
              <a:rPr lang="cs-CZ" dirty="0"/>
              <a:t>P</a:t>
            </a:r>
            <a:r>
              <a:rPr lang="cs-CZ" dirty="0" smtClean="0"/>
              <a:t>ředstavení se.</a:t>
            </a:r>
          </a:p>
          <a:p>
            <a:r>
              <a:rPr lang="cs-CZ" dirty="0" smtClean="0"/>
              <a:t>3. Sdělení – stručně ( máme jen omezený čas), souvisle, nepřeskakujeme od věci k věci. Mluvíme pomalu a zřetelně!</a:t>
            </a:r>
          </a:p>
          <a:p>
            <a:r>
              <a:rPr lang="cs-CZ" dirty="0" smtClean="0"/>
              <a:t>4. Zakončení ( poděkujeme)</a:t>
            </a:r>
          </a:p>
          <a:p>
            <a:pPr marL="18288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06" y="3833614"/>
            <a:ext cx="1937370" cy="77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827584" y="4608562"/>
            <a:ext cx="7718092" cy="19167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Zkus vymyslet vzkaz  na záznamník, ale pozor – nesmí být delší než 1 minuta!</a:t>
            </a:r>
          </a:p>
          <a:p>
            <a:pPr algn="ctr"/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Voláš na firmu, od které si chceš nechat namontovat žaluzie do pokojíčku.</a:t>
            </a:r>
          </a:p>
          <a:p>
            <a:pPr algn="ctr"/>
            <a:endParaRPr lang="cs-CZ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87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0" dirty="0" smtClean="0"/>
              <a:t>Řešení:</a:t>
            </a:r>
            <a:endParaRPr lang="cs-CZ" sz="2800" b="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772816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Dobrý den.</a:t>
            </a:r>
          </a:p>
          <a:p>
            <a:r>
              <a:rPr lang="cs-CZ" sz="2400" dirty="0" smtClean="0"/>
              <a:t>Tady Petr Novák z Děčína.</a:t>
            </a:r>
          </a:p>
          <a:p>
            <a:r>
              <a:rPr lang="cs-CZ" sz="2400" dirty="0" smtClean="0"/>
              <a:t>Na základě Vašeho inzerátu v novinách bych si u vás rád objednal žaluzie do jednoho pokoje. </a:t>
            </a:r>
          </a:p>
          <a:p>
            <a:r>
              <a:rPr lang="cs-CZ" sz="2400" dirty="0" smtClean="0"/>
              <a:t>Kontaktujte mě prosím na čísle 606 123 566.</a:t>
            </a:r>
          </a:p>
          <a:p>
            <a:r>
              <a:rPr lang="cs-CZ" sz="2400" dirty="0" smtClean="0"/>
              <a:t>Děkuji a na shledanou.</a:t>
            </a: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1656184" cy="198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99592" y="5229200"/>
            <a:ext cx="4392488" cy="1274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2">
                    <a:lumMod val="50000"/>
                  </a:schemeClr>
                </a:solidFill>
              </a:rPr>
              <a:t>Dokážeš  vymyslet nějakou vtipnou uvítací zprávu na záznamník?</a:t>
            </a:r>
            <a:endParaRPr lang="cs-CZ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5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SMS neboli „esemeska“ 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43608" y="1772816"/>
            <a:ext cx="7056784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 anglického </a:t>
            </a:r>
            <a:r>
              <a:rPr lang="cs-CZ" sz="2800" dirty="0" err="1" smtClean="0"/>
              <a:t>short</a:t>
            </a:r>
            <a:r>
              <a:rPr lang="cs-CZ" sz="2800" dirty="0" smtClean="0"/>
              <a:t> </a:t>
            </a:r>
            <a:r>
              <a:rPr lang="cs-CZ" sz="2800" dirty="0" err="1" smtClean="0"/>
              <a:t>message</a:t>
            </a:r>
            <a:r>
              <a:rPr lang="cs-CZ" sz="2800" dirty="0" smtClean="0"/>
              <a:t> systém = </a:t>
            </a:r>
            <a:r>
              <a:rPr lang="cs-CZ" sz="2800" b="1" dirty="0" smtClean="0">
                <a:solidFill>
                  <a:srgbClr val="FF0000"/>
                </a:solidFill>
              </a:rPr>
              <a:t>krátká textová zpráva</a:t>
            </a:r>
            <a:r>
              <a:rPr lang="cs-CZ" sz="2800" dirty="0" smtClean="0"/>
              <a:t>, kterou lze vyťukat na klávesnici mobilního telefonu nebo počítače a poslat do jiného mobilního telefonu.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4365104"/>
            <a:ext cx="7200800" cy="12311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Jak bys napsal krátkou SMS:</a:t>
            </a:r>
          </a:p>
          <a:p>
            <a:pPr marL="285750" indent="-285750">
              <a:buFont typeface="Wingdings"/>
              <a:buChar char="ú"/>
            </a:pPr>
            <a:r>
              <a:rPr lang="cs-CZ" dirty="0" smtClean="0">
                <a:sym typeface="Wingdings"/>
              </a:rPr>
              <a:t>Blahopřeješ babičce k narozeninám.</a:t>
            </a:r>
          </a:p>
          <a:p>
            <a:pPr marL="285750" indent="-285750">
              <a:buFont typeface="Wingdings"/>
              <a:buChar char="ú"/>
            </a:pPr>
            <a:r>
              <a:rPr lang="cs-CZ" dirty="0" smtClean="0">
                <a:sym typeface="Wingdings"/>
              </a:rPr>
              <a:t>Nemůžeš přijít na smluvenou schůzku.</a:t>
            </a:r>
          </a:p>
          <a:p>
            <a:pPr marL="285750" indent="-285750">
              <a:buFont typeface="Wingdings"/>
              <a:buChar char="ú"/>
            </a:pPr>
            <a:r>
              <a:rPr lang="cs-CZ" dirty="0" smtClean="0">
                <a:sym typeface="Wingdings"/>
              </a:rPr>
              <a:t>Ujel ti autobus a přijdeš domů později.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5036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0" dirty="0" smtClean="0"/>
              <a:t>Práce  do sešitu – soutěž o nejkratší SMS: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Napiš co nejkratší SMS, ve které uvedeš tato fakta:</a:t>
            </a:r>
          </a:p>
          <a:p>
            <a:pPr>
              <a:buFont typeface="Wingdings"/>
              <a:buChar char="à"/>
            </a:pPr>
            <a:r>
              <a:rPr lang="cs-CZ" dirty="0" smtClean="0">
                <a:solidFill>
                  <a:srgbClr val="FF0000"/>
                </a:solidFill>
                <a:sym typeface="Wingdings"/>
              </a:rPr>
              <a:t>„ Milá maminko,</a:t>
            </a:r>
          </a:p>
          <a:p>
            <a:pPr marL="182880" indent="0">
              <a:buNone/>
            </a:pPr>
            <a:r>
              <a:rPr lang="cs-CZ" dirty="0">
                <a:solidFill>
                  <a:srgbClr val="FF0000"/>
                </a:solidFill>
                <a:sym typeface="Wingdings"/>
              </a:rPr>
              <a:t>m</a:t>
            </a:r>
            <a:r>
              <a:rPr lang="cs-CZ" dirty="0" smtClean="0">
                <a:solidFill>
                  <a:srgbClr val="FF0000"/>
                </a:solidFill>
                <a:sym typeface="Wingdings"/>
              </a:rPr>
              <a:t>yslím, že se mi podaří přijet už dneska  večer. Mám ještě nějaké vyřizování na úřadech, pak musím na poštu a do knihovny. Taky si musím koupit nějakou svačinu, ale do sedmi to jistě stihnu. </a:t>
            </a:r>
          </a:p>
          <a:p>
            <a:pPr marL="182880" indent="0">
              <a:buNone/>
            </a:pPr>
            <a:r>
              <a:rPr lang="cs-CZ" dirty="0" smtClean="0">
                <a:solidFill>
                  <a:srgbClr val="FF0000"/>
                </a:solidFill>
                <a:sym typeface="Wingdings"/>
              </a:rPr>
              <a:t>Moc se na tebe těším a  zdravím tě. Tvůj Pepíček“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Vlastní 4">
      <a:dk1>
        <a:sysClr val="windowText" lastClr="000000"/>
      </a:dk1>
      <a:lt1>
        <a:srgbClr val="C7ECFA"/>
      </a:lt1>
      <a:dk2>
        <a:srgbClr val="2A2D6C"/>
      </a:dk2>
      <a:lt2>
        <a:srgbClr val="F5ECF9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Karnevalový motiv</Template>
  <TotalTime>128</TotalTime>
  <Words>695</Words>
  <Application>Microsoft Office PowerPoint</Application>
  <PresentationFormat>Předvádění na obrazovce (4:3)</PresentationFormat>
  <Paragraphs>90</Paragraphs>
  <Slides>11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Carnival</vt:lpstr>
      <vt:lpstr>Prezentace aplikace PowerPoint</vt:lpstr>
      <vt:lpstr>Prezentace aplikace PowerPoint</vt:lpstr>
      <vt:lpstr>Vymysli nadpis pro básničku:</vt:lpstr>
      <vt:lpstr>Prezentace aplikace PowerPoint</vt:lpstr>
      <vt:lpstr>Víš, jak vypadá a k čemu slouží telefonní záznamník?</vt:lpstr>
      <vt:lpstr>Text vzkazu musí obsahovat:</vt:lpstr>
      <vt:lpstr>Řešení:</vt:lpstr>
      <vt:lpstr>SMS neboli „esemeska“ </vt:lpstr>
      <vt:lpstr>Práce  do sešitu – soutěž o nejkratší SMS:</vt:lpstr>
      <vt:lpstr>Znáš operátory, provozovatele sítě mobilních telefonů v ČR? Liší  se něčím jeden od druhého?</vt:lpstr>
      <vt:lpstr>Prezentace aplikace PowerPoint</vt:lpstr>
    </vt:vector>
  </TitlesOfParts>
  <Company>Speciální základní škola Děčín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Ruda J.</dc:creator>
  <cp:lastModifiedBy>Ruda J.</cp:lastModifiedBy>
  <cp:revision>18</cp:revision>
  <dcterms:created xsi:type="dcterms:W3CDTF">2011-06-09T19:01:03Z</dcterms:created>
  <dcterms:modified xsi:type="dcterms:W3CDTF">2012-06-16T19:41:26Z</dcterms:modified>
</cp:coreProperties>
</file>